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layfair Display"/>
      <p:regular r:id="rId19"/>
      <p:bold r:id="rId20"/>
      <p:italic r:id="rId21"/>
      <p:boldItalic r:id="rId22"/>
    </p:embeddedFont>
    <p:embeddedFont>
      <p:font typeface="Montserrat"/>
      <p:regular r:id="rId23"/>
      <p:bold r:id="rId24"/>
      <p:italic r:id="rId25"/>
      <p:boldItalic r:id="rId26"/>
    </p:embeddedFont>
    <p:embeddedFont>
      <p:font typeface="Lato"/>
      <p:regular r:id="rId27"/>
      <p:bold r:id="rId28"/>
      <p:italic r:id="rId29"/>
      <p:boldItalic r:id="rId30"/>
    </p:embeddedFont>
    <p:embeddedFont>
      <p:font typeface="EB Garamond SemiBold"/>
      <p:regular r:id="rId31"/>
      <p:bold r:id="rId32"/>
      <p:italic r:id="rId33"/>
      <p:boldItalic r:id="rId34"/>
    </p:embeddedFont>
    <p:embeddedFont>
      <p:font typeface="Comforta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fntdata"/><Relationship Id="rId22" Type="http://schemas.openxmlformats.org/officeDocument/2006/relationships/font" Target="fonts/PlayfairDisplay-boldItalic.fntdata"/><Relationship Id="rId21" Type="http://schemas.openxmlformats.org/officeDocument/2006/relationships/font" Target="fonts/PlayfairDisplay-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SemiBold-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EBGaramondSemiBold-italic.fntdata"/><Relationship Id="rId10" Type="http://schemas.openxmlformats.org/officeDocument/2006/relationships/slide" Target="slides/slide5.xml"/><Relationship Id="rId32" Type="http://schemas.openxmlformats.org/officeDocument/2006/relationships/font" Target="fonts/EBGaramondSemiBold-bold.fntdata"/><Relationship Id="rId13" Type="http://schemas.openxmlformats.org/officeDocument/2006/relationships/slide" Target="slides/slide8.xml"/><Relationship Id="rId35" Type="http://schemas.openxmlformats.org/officeDocument/2006/relationships/font" Target="fonts/Comfortaa-regular.fntdata"/><Relationship Id="rId12" Type="http://schemas.openxmlformats.org/officeDocument/2006/relationships/slide" Target="slides/slide7.xml"/><Relationship Id="rId34" Type="http://schemas.openxmlformats.org/officeDocument/2006/relationships/font" Target="fonts/EBGaramondSemiBold-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omforta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Shape 1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Shape 11"/>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Shape 1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Shape 13"/>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id"/>
              <a:t>‹#›</a:t>
            </a:fld>
            <a:endParaRPr/>
          </a:p>
        </p:txBody>
      </p:sp>
      <p:sp>
        <p:nvSpPr>
          <p:cNvPr id="15" name="Shape 15"/>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Shape 13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8" name="Shape 13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9" name="Shape 13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9" name="Shape 15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Shape 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Shape 16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4" name="Shape 16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5" name="Shape 16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9" name="Shape 16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Shape 170"/>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Shape 17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7" name="Shape 177"/>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id"/>
              <a:t>‹#›</a:t>
            </a:fld>
            <a:endParaRPr/>
          </a:p>
        </p:txBody>
      </p:sp>
      <p:sp>
        <p:nvSpPr>
          <p:cNvPr id="179" name="Shape 17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1" name="Shape 18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2" name="Shape 18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3" name="Shape 20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Shape 20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Shape 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id"/>
              <a:t>‹#›</a:t>
            </a:fld>
            <a:endParaRPr/>
          </a:p>
        </p:txBody>
      </p:sp>
      <p:sp>
        <p:nvSpPr>
          <p:cNvPr id="206" name="Shape 20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8" name="Shape 20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9" name="Shape 20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Shape 2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Shape 21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Shape 215"/>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Shape 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id"/>
              <a:t>‹#›</a:t>
            </a:fld>
            <a:endParaRPr/>
          </a:p>
        </p:txBody>
      </p:sp>
      <p:sp>
        <p:nvSpPr>
          <p:cNvPr id="217" name="Shape 21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9" name="Shape 2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0" name="Shape 2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7" name="Shape 3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id"/>
              <a:t>‹#›</a:t>
            </a:fld>
            <a:endParaRPr/>
          </a:p>
        </p:txBody>
      </p:sp>
      <p:sp>
        <p:nvSpPr>
          <p:cNvPr id="39" name="Shape 3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 name="Shape 4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 name="Shape 4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id"/>
              <a:t>‹#›</a:t>
            </a:fld>
            <a:endParaRPr/>
          </a:p>
        </p:txBody>
      </p:sp>
      <p:sp>
        <p:nvSpPr>
          <p:cNvPr id="64" name="Shape 6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Shape 6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 name="Shape 6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9" name="Shape 6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3" name="Shape 73"/>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Shape 7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Shape 77"/>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Shape 7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Shape 8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2" name="Shape 8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3" name="Shape 8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7" name="Shape 8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Shape 90"/>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Shape 91"/>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4" name="Shape 9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5" name="Shape 9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9" name="Shape 99"/>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id"/>
              <a:t>‹#›</a:t>
            </a:fld>
            <a:endParaRPr/>
          </a:p>
        </p:txBody>
      </p:sp>
      <p:sp>
        <p:nvSpPr>
          <p:cNvPr id="101" name="Shape 101"/>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Shape 10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5" name="Shape 10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6" name="Shape 10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0" name="Shape 11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Shape 111"/>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Shape 112"/>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Shape 1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7" name="Shape 11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8" name="Shape 1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2" name="Shape 12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Shape 1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7" name="Shape 12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8" name="Shape 1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2" name="Shape 132"/>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Shape 133"/>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ctrTitle"/>
          </p:nvPr>
        </p:nvSpPr>
        <p:spPr>
          <a:xfrm>
            <a:off x="3003525" y="891250"/>
            <a:ext cx="5017500" cy="993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id"/>
              <a:t>SMART PPKU</a:t>
            </a:r>
            <a:endParaRPr/>
          </a:p>
        </p:txBody>
      </p:sp>
      <p:sp>
        <p:nvSpPr>
          <p:cNvPr id="229" name="Shape 229"/>
          <p:cNvSpPr txBox="1"/>
          <p:nvPr>
            <p:ph idx="1" type="subTitle"/>
          </p:nvPr>
        </p:nvSpPr>
        <p:spPr>
          <a:xfrm>
            <a:off x="4572000" y="1994475"/>
            <a:ext cx="3470700" cy="506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id"/>
              <a:t>KELOMPOK 8</a:t>
            </a:r>
            <a:endParaRPr/>
          </a:p>
          <a:p>
            <a:pPr indent="0" lvl="0" marL="0" rtl="0">
              <a:lnSpc>
                <a:spcPct val="115000"/>
              </a:lnSpc>
              <a:spcBef>
                <a:spcPts val="1600"/>
              </a:spcBef>
              <a:spcAft>
                <a:spcPts val="0"/>
              </a:spcAft>
              <a:buNone/>
            </a:pPr>
            <a:r>
              <a:rPr lang="id"/>
              <a:t>Fikri Al Wahid (G64160006)</a:t>
            </a:r>
            <a:endParaRPr/>
          </a:p>
          <a:p>
            <a:pPr indent="0" lvl="0" marL="0" rtl="0">
              <a:lnSpc>
                <a:spcPct val="115000"/>
              </a:lnSpc>
              <a:spcBef>
                <a:spcPts val="1600"/>
              </a:spcBef>
              <a:spcAft>
                <a:spcPts val="0"/>
              </a:spcAft>
              <a:buNone/>
            </a:pPr>
            <a:r>
              <a:rPr lang="id"/>
              <a:t>Bayu Adam Fathurohman (G64160013)</a:t>
            </a:r>
            <a:endParaRPr/>
          </a:p>
          <a:p>
            <a:pPr indent="0" lvl="0" marL="0" rtl="0">
              <a:lnSpc>
                <a:spcPct val="115000"/>
              </a:lnSpc>
              <a:spcBef>
                <a:spcPts val="1600"/>
              </a:spcBef>
              <a:spcAft>
                <a:spcPts val="0"/>
              </a:spcAft>
              <a:buNone/>
            </a:pPr>
            <a:r>
              <a:rPr lang="id"/>
              <a:t>Safirah Dwi K (G64160022)</a:t>
            </a:r>
            <a:endParaRPr/>
          </a:p>
          <a:p>
            <a:pPr indent="0" lvl="0" marL="0" rtl="0">
              <a:lnSpc>
                <a:spcPct val="115000"/>
              </a:lnSpc>
              <a:spcBef>
                <a:spcPts val="1600"/>
              </a:spcBef>
              <a:spcAft>
                <a:spcPts val="1600"/>
              </a:spcAft>
              <a:buNone/>
            </a:pPr>
            <a:r>
              <a:rPr lang="id"/>
              <a:t>Suryo Hamukti (G64160095)</a:t>
            </a:r>
            <a:endParaRPr/>
          </a:p>
        </p:txBody>
      </p:sp>
      <p:pic>
        <p:nvPicPr>
          <p:cNvPr id="230" name="Shape 230"/>
          <p:cNvPicPr preferRelativeResize="0"/>
          <p:nvPr/>
        </p:nvPicPr>
        <p:blipFill>
          <a:blip r:embed="rId3">
            <a:alphaModFix/>
          </a:blip>
          <a:stretch>
            <a:fillRect/>
          </a:stretch>
        </p:blipFill>
        <p:spPr>
          <a:xfrm>
            <a:off x="7836150" y="0"/>
            <a:ext cx="1307852" cy="13078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id">
                <a:latin typeface="Comfortaa"/>
                <a:ea typeface="Comfortaa"/>
                <a:cs typeface="Comfortaa"/>
                <a:sym typeface="Comfortaa"/>
              </a:rPr>
              <a:t>Fitur</a:t>
            </a:r>
            <a:r>
              <a:rPr b="1" lang="id">
                <a:latin typeface="Comfortaa"/>
                <a:ea typeface="Comfortaa"/>
                <a:cs typeface="Comfortaa"/>
                <a:sym typeface="Comfortaa"/>
              </a:rPr>
              <a:t> multichat yang dapat digunakan secera bersama.</a:t>
            </a:r>
            <a:endParaRPr b="1">
              <a:latin typeface="Comfortaa"/>
              <a:ea typeface="Comfortaa"/>
              <a:cs typeface="Comfortaa"/>
              <a:sym typeface="Comfortaa"/>
            </a:endParaRPr>
          </a:p>
        </p:txBody>
      </p:sp>
      <p:sp>
        <p:nvSpPr>
          <p:cNvPr id="302" name="Shape 302"/>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03" name="Shape 30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id" sz="1800"/>
              <a:t>User Interface</a:t>
            </a:r>
            <a:endParaRPr sz="1800"/>
          </a:p>
        </p:txBody>
      </p:sp>
      <p:pic>
        <p:nvPicPr>
          <p:cNvPr id="304" name="Shape 304"/>
          <p:cNvPicPr preferRelativeResize="0"/>
          <p:nvPr/>
        </p:nvPicPr>
        <p:blipFill>
          <a:blip r:embed="rId3">
            <a:alphaModFix/>
          </a:blip>
          <a:stretch>
            <a:fillRect/>
          </a:stretch>
        </p:blipFill>
        <p:spPr>
          <a:xfrm>
            <a:off x="2855775" y="1316975"/>
            <a:ext cx="6119550" cy="2892799"/>
          </a:xfrm>
          <a:prstGeom prst="rect">
            <a:avLst/>
          </a:prstGeom>
          <a:noFill/>
          <a:ln>
            <a:noFill/>
          </a:ln>
        </p:spPr>
      </p:pic>
      <p:pic>
        <p:nvPicPr>
          <p:cNvPr id="305" name="Shape 305"/>
          <p:cNvPicPr preferRelativeResize="0"/>
          <p:nvPr/>
        </p:nvPicPr>
        <p:blipFill>
          <a:blip r:embed="rId4">
            <a:alphaModFix/>
          </a:blip>
          <a:stretch>
            <a:fillRect/>
          </a:stretch>
        </p:blipFill>
        <p:spPr>
          <a:xfrm>
            <a:off x="7836150" y="0"/>
            <a:ext cx="1307852" cy="13078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id">
                <a:latin typeface="Comfortaa"/>
                <a:ea typeface="Comfortaa"/>
                <a:cs typeface="Comfortaa"/>
                <a:sym typeface="Comfortaa"/>
              </a:rPr>
              <a:t>Fitur</a:t>
            </a:r>
            <a:r>
              <a:rPr b="1" lang="id">
                <a:latin typeface="Comfortaa"/>
                <a:ea typeface="Comfortaa"/>
                <a:cs typeface="Comfortaa"/>
                <a:sym typeface="Comfortaa"/>
              </a:rPr>
              <a:t> </a:t>
            </a:r>
            <a:r>
              <a:rPr b="1" lang="id">
                <a:latin typeface="Comfortaa"/>
                <a:ea typeface="Comfortaa"/>
                <a:cs typeface="Comfortaa"/>
                <a:sym typeface="Comfortaa"/>
              </a:rPr>
              <a:t>pengumuman.</a:t>
            </a:r>
            <a:r>
              <a:rPr b="1" lang="id">
                <a:latin typeface="Comfortaa"/>
                <a:ea typeface="Comfortaa"/>
                <a:cs typeface="Comfortaa"/>
                <a:sym typeface="Comfortaa"/>
              </a:rPr>
              <a:t> User dapat menambahkan pengumuman sebagai pengingat.</a:t>
            </a:r>
            <a:endParaRPr b="1">
              <a:latin typeface="Comfortaa"/>
              <a:ea typeface="Comfortaa"/>
              <a:cs typeface="Comfortaa"/>
              <a:sym typeface="Comfortaa"/>
            </a:endParaRPr>
          </a:p>
        </p:txBody>
      </p:sp>
      <p:sp>
        <p:nvSpPr>
          <p:cNvPr id="311" name="Shape 311"/>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12" name="Shape 31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id" sz="1800"/>
              <a:t>User Interface</a:t>
            </a:r>
            <a:endParaRPr sz="1800"/>
          </a:p>
        </p:txBody>
      </p:sp>
      <p:pic>
        <p:nvPicPr>
          <p:cNvPr id="313" name="Shape 313"/>
          <p:cNvPicPr preferRelativeResize="0"/>
          <p:nvPr/>
        </p:nvPicPr>
        <p:blipFill>
          <a:blip r:embed="rId3">
            <a:alphaModFix/>
          </a:blip>
          <a:stretch>
            <a:fillRect/>
          </a:stretch>
        </p:blipFill>
        <p:spPr>
          <a:xfrm>
            <a:off x="3317575" y="1595275"/>
            <a:ext cx="5484299" cy="2566600"/>
          </a:xfrm>
          <a:prstGeom prst="rect">
            <a:avLst/>
          </a:prstGeom>
          <a:noFill/>
          <a:ln>
            <a:noFill/>
          </a:ln>
        </p:spPr>
      </p:pic>
      <p:pic>
        <p:nvPicPr>
          <p:cNvPr id="314" name="Shape 314"/>
          <p:cNvPicPr preferRelativeResize="0"/>
          <p:nvPr/>
        </p:nvPicPr>
        <p:blipFill>
          <a:blip r:embed="rId4">
            <a:alphaModFix/>
          </a:blip>
          <a:stretch>
            <a:fillRect/>
          </a:stretch>
        </p:blipFill>
        <p:spPr>
          <a:xfrm>
            <a:off x="7836150" y="0"/>
            <a:ext cx="1307852" cy="13078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1680125" y="2203425"/>
            <a:ext cx="5692500" cy="2031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id" sz="7200">
                <a:solidFill>
                  <a:srgbClr val="FFFFFF"/>
                </a:solidFill>
                <a:latin typeface="Playfair Display"/>
                <a:ea typeface="Playfair Display"/>
                <a:cs typeface="Playfair Display"/>
                <a:sym typeface="Playfair Display"/>
              </a:rPr>
              <a:t>Demonstrasi</a:t>
            </a:r>
            <a:endParaRPr b="1" sz="7200">
              <a:latin typeface="Playfair Display"/>
              <a:ea typeface="Playfair Display"/>
              <a:cs typeface="Playfair Display"/>
              <a:sym typeface="Playfair Display"/>
            </a:endParaRPr>
          </a:p>
        </p:txBody>
      </p:sp>
      <p:pic>
        <p:nvPicPr>
          <p:cNvPr id="320" name="Shape 320"/>
          <p:cNvPicPr preferRelativeResize="0"/>
          <p:nvPr/>
        </p:nvPicPr>
        <p:blipFill>
          <a:blip r:embed="rId3">
            <a:alphaModFix/>
          </a:blip>
          <a:stretch>
            <a:fillRect/>
          </a:stretch>
        </p:blipFill>
        <p:spPr>
          <a:xfrm>
            <a:off x="7836150" y="0"/>
            <a:ext cx="1307852" cy="13078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Shape 325"/>
          <p:cNvPicPr preferRelativeResize="0"/>
          <p:nvPr/>
        </p:nvPicPr>
        <p:blipFill>
          <a:blip r:embed="rId3">
            <a:alphaModFix/>
          </a:blip>
          <a:stretch>
            <a:fillRect/>
          </a:stretch>
        </p:blipFill>
        <p:spPr>
          <a:xfrm>
            <a:off x="7836150" y="0"/>
            <a:ext cx="1307852" cy="1307848"/>
          </a:xfrm>
          <a:prstGeom prst="rect">
            <a:avLst/>
          </a:prstGeom>
          <a:noFill/>
          <a:ln>
            <a:noFill/>
          </a:ln>
        </p:spPr>
      </p:pic>
      <p:sp>
        <p:nvSpPr>
          <p:cNvPr id="326" name="Shape 326"/>
          <p:cNvSpPr txBox="1"/>
          <p:nvPr>
            <p:ph idx="1" type="subTitle"/>
          </p:nvPr>
        </p:nvSpPr>
        <p:spPr>
          <a:xfrm>
            <a:off x="965250" y="1895850"/>
            <a:ext cx="7085100" cy="1656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id" sz="5000"/>
              <a:t>TERIMA KASIH</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id"/>
              <a:t>LATAR BELAKANG</a:t>
            </a:r>
            <a:endParaRPr/>
          </a:p>
        </p:txBody>
      </p:sp>
      <p:sp>
        <p:nvSpPr>
          <p:cNvPr id="236" name="Shape 236"/>
          <p:cNvSpPr txBox="1"/>
          <p:nvPr>
            <p:ph idx="1" type="body"/>
          </p:nvPr>
        </p:nvSpPr>
        <p:spPr>
          <a:xfrm>
            <a:off x="1297500" y="1567550"/>
            <a:ext cx="7038900" cy="1503000"/>
          </a:xfrm>
          <a:prstGeom prst="rect">
            <a:avLst/>
          </a:prstGeom>
        </p:spPr>
        <p:txBody>
          <a:bodyPr anchorCtr="0" anchor="t" bIns="91425" lIns="91425" spcFirstLastPara="1" rIns="91425" wrap="square" tIns="91425">
            <a:noAutofit/>
          </a:bodyPr>
          <a:lstStyle/>
          <a:p>
            <a:pPr indent="457200" lvl="0" marL="0" rtl="0">
              <a:lnSpc>
                <a:spcPct val="150000"/>
              </a:lnSpc>
              <a:spcBef>
                <a:spcPts val="0"/>
              </a:spcBef>
              <a:spcAft>
                <a:spcPts val="0"/>
              </a:spcAft>
              <a:buNone/>
            </a:pPr>
            <a:r>
              <a:rPr lang="id"/>
              <a:t>Semakin berkembangnya teknologi yang banyak mendukung kehidupan manusia sehari-hari mulai dari komunikasi, transportasi, dan e-comerce membuat manusia lebih mudah dalam melakukan kegiatannya. Namun perkembangan teknologi tersebut belum dapat di manfaatkan secara maksimal oleh manusia terutama di bidang pendidikan , salah satunya di IPB.</a:t>
            </a:r>
            <a:endParaRPr/>
          </a:p>
          <a:p>
            <a:pPr indent="457200" lvl="0" marL="0">
              <a:lnSpc>
                <a:spcPct val="150000"/>
              </a:lnSpc>
              <a:spcBef>
                <a:spcPts val="1600"/>
              </a:spcBef>
              <a:spcAft>
                <a:spcPts val="0"/>
              </a:spcAft>
              <a:buNone/>
            </a:pPr>
            <a:r>
              <a:rPr lang="id"/>
              <a:t>Dikarenakan mahasiswa IPB, khususnya PPKU ,sangat kesulitan untuk bertanya tentang materi yang kurang dipahami kepada dosen yang bersangkutan . Dengan permasalahan mahasiswa yang ada ,untuk itulah kami membuat sebuah aplikasi yang mewadahi kesulitan yang dialami mahasiswa dalam memperoleh bahan perkuliahan dengan system pembelajaran yang menarik dan aktraktif yang dapat membantu siswa dalam belajar.</a:t>
            </a:r>
            <a:endParaRPr/>
          </a:p>
          <a:p>
            <a:pPr indent="0" lvl="0" marL="0">
              <a:lnSpc>
                <a:spcPct val="150000"/>
              </a:lnSpc>
              <a:spcBef>
                <a:spcPts val="1600"/>
              </a:spcBef>
              <a:spcAft>
                <a:spcPts val="1600"/>
              </a:spcAft>
              <a:buNone/>
            </a:pPr>
            <a:r>
              <a:t/>
            </a:r>
            <a:endParaRPr/>
          </a:p>
        </p:txBody>
      </p:sp>
      <p:pic>
        <p:nvPicPr>
          <p:cNvPr id="237" name="Shape 237"/>
          <p:cNvPicPr preferRelativeResize="0"/>
          <p:nvPr/>
        </p:nvPicPr>
        <p:blipFill>
          <a:blip r:embed="rId3">
            <a:alphaModFix/>
          </a:blip>
          <a:stretch>
            <a:fillRect/>
          </a:stretch>
        </p:blipFill>
        <p:spPr>
          <a:xfrm>
            <a:off x="7836150" y="0"/>
            <a:ext cx="1307852" cy="13078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1238100" y="9091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id" sz="3600">
                <a:latin typeface="Lato"/>
                <a:ea typeface="Lato"/>
                <a:cs typeface="Lato"/>
                <a:sym typeface="Lato"/>
              </a:rPr>
              <a:t>Tujuan</a:t>
            </a:r>
            <a:endParaRPr b="1" sz="3600">
              <a:latin typeface="Lato"/>
              <a:ea typeface="Lato"/>
              <a:cs typeface="Lato"/>
              <a:sym typeface="Lato"/>
            </a:endParaRPr>
          </a:p>
        </p:txBody>
      </p:sp>
      <p:sp>
        <p:nvSpPr>
          <p:cNvPr id="243" name="Shape 243"/>
          <p:cNvSpPr txBox="1"/>
          <p:nvPr>
            <p:ph idx="1" type="body"/>
          </p:nvPr>
        </p:nvSpPr>
        <p:spPr>
          <a:xfrm>
            <a:off x="4069575" y="1740800"/>
            <a:ext cx="4557900" cy="2790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id" sz="1400">
                <a:solidFill>
                  <a:schemeClr val="lt1"/>
                </a:solidFill>
                <a:latin typeface="Arial"/>
                <a:ea typeface="Arial"/>
                <a:cs typeface="Arial"/>
                <a:sym typeface="Arial"/>
              </a:rPr>
              <a:t>1. Mahasiswa PPKU lebih mudah dalam mencari  referensi tambahan selain materi yang sudah disediakan.</a:t>
            </a:r>
            <a:endParaRPr sz="1400">
              <a:solidFill>
                <a:schemeClr val="lt1"/>
              </a:solidFill>
              <a:latin typeface="Arial"/>
              <a:ea typeface="Arial"/>
              <a:cs typeface="Arial"/>
              <a:sym typeface="Arial"/>
            </a:endParaRPr>
          </a:p>
          <a:p>
            <a:pPr indent="0" lvl="0" marL="0">
              <a:spcBef>
                <a:spcPts val="1600"/>
              </a:spcBef>
              <a:spcAft>
                <a:spcPts val="0"/>
              </a:spcAft>
              <a:buNone/>
            </a:pPr>
            <a:r>
              <a:rPr lang="id" sz="1400">
                <a:solidFill>
                  <a:schemeClr val="lt1"/>
                </a:solidFill>
                <a:latin typeface="Arial"/>
                <a:ea typeface="Arial"/>
                <a:cs typeface="Arial"/>
                <a:sym typeface="Arial"/>
              </a:rPr>
              <a:t>2. Sebagai wadah untuk mahasiswa PPKU yang ingin menanyakan materi yang belum dimengerti.</a:t>
            </a:r>
            <a:endParaRPr sz="1400">
              <a:solidFill>
                <a:schemeClr val="lt1"/>
              </a:solidFill>
              <a:latin typeface="Arial"/>
              <a:ea typeface="Arial"/>
              <a:cs typeface="Arial"/>
              <a:sym typeface="Arial"/>
            </a:endParaRPr>
          </a:p>
          <a:p>
            <a:pPr indent="0" lvl="0" marL="0">
              <a:spcBef>
                <a:spcPts val="1600"/>
              </a:spcBef>
              <a:spcAft>
                <a:spcPts val="0"/>
              </a:spcAft>
              <a:buNone/>
            </a:pPr>
            <a:r>
              <a:rPr lang="id" sz="1400">
                <a:solidFill>
                  <a:schemeClr val="lt1"/>
                </a:solidFill>
                <a:latin typeface="Arial"/>
                <a:ea typeface="Arial"/>
                <a:cs typeface="Arial"/>
                <a:sym typeface="Arial"/>
              </a:rPr>
              <a:t>3.Forum diskusi dengan mentor untuk menanyakan materi yang masih belum dipahami.</a:t>
            </a:r>
            <a:endParaRPr sz="1400">
              <a:solidFill>
                <a:schemeClr val="lt1"/>
              </a:solidFill>
              <a:latin typeface="Arial"/>
              <a:ea typeface="Arial"/>
              <a:cs typeface="Arial"/>
              <a:sym typeface="Arial"/>
            </a:endParaRPr>
          </a:p>
          <a:p>
            <a:pPr indent="0" lvl="0" marL="0">
              <a:spcBef>
                <a:spcPts val="1600"/>
              </a:spcBef>
              <a:spcAft>
                <a:spcPts val="0"/>
              </a:spcAft>
              <a:buNone/>
            </a:pPr>
            <a:r>
              <a:t/>
            </a:r>
            <a:endParaRPr sz="1400">
              <a:solidFill>
                <a:schemeClr val="lt1"/>
              </a:solidFill>
              <a:latin typeface="Arial"/>
              <a:ea typeface="Arial"/>
              <a:cs typeface="Arial"/>
              <a:sym typeface="Arial"/>
            </a:endParaRPr>
          </a:p>
          <a:p>
            <a:pPr indent="0" lvl="0" marL="0">
              <a:spcBef>
                <a:spcPts val="1600"/>
              </a:spcBef>
              <a:spcAft>
                <a:spcPts val="1600"/>
              </a:spcAft>
              <a:buNone/>
            </a:pPr>
            <a:r>
              <a:t/>
            </a:r>
            <a:endParaRPr sz="1400">
              <a:latin typeface="Arial"/>
              <a:ea typeface="Arial"/>
              <a:cs typeface="Arial"/>
              <a:sym typeface="Arial"/>
            </a:endParaRPr>
          </a:p>
        </p:txBody>
      </p:sp>
      <p:pic>
        <p:nvPicPr>
          <p:cNvPr id="244" name="Shape 244"/>
          <p:cNvPicPr preferRelativeResize="0"/>
          <p:nvPr/>
        </p:nvPicPr>
        <p:blipFill>
          <a:blip r:embed="rId3">
            <a:alphaModFix/>
          </a:blip>
          <a:stretch>
            <a:fillRect/>
          </a:stretch>
        </p:blipFill>
        <p:spPr>
          <a:xfrm>
            <a:off x="7836150" y="0"/>
            <a:ext cx="1307852" cy="13078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id" sz="3000">
                <a:latin typeface="EB Garamond SemiBold"/>
                <a:ea typeface="EB Garamond SemiBold"/>
                <a:cs typeface="EB Garamond SemiBold"/>
                <a:sym typeface="EB Garamond SemiBold"/>
              </a:rPr>
              <a:t>Deskripsi</a:t>
            </a:r>
            <a:r>
              <a:rPr lang="id" sz="3000">
                <a:solidFill>
                  <a:srgbClr val="FFFFFF"/>
                </a:solidFill>
                <a:latin typeface="EB Garamond SemiBold"/>
                <a:ea typeface="EB Garamond SemiBold"/>
                <a:cs typeface="EB Garamond SemiBold"/>
                <a:sym typeface="EB Garamond SemiBold"/>
              </a:rPr>
              <a:t> dan Batasan</a:t>
            </a:r>
            <a:endParaRPr sz="3000">
              <a:latin typeface="EB Garamond SemiBold"/>
              <a:ea typeface="EB Garamond SemiBold"/>
              <a:cs typeface="EB Garamond SemiBold"/>
              <a:sym typeface="EB Garamond SemiBold"/>
            </a:endParaRPr>
          </a:p>
        </p:txBody>
      </p:sp>
      <p:sp>
        <p:nvSpPr>
          <p:cNvPr id="250" name="Shape 250"/>
          <p:cNvSpPr txBox="1"/>
          <p:nvPr>
            <p:ph idx="1" type="body"/>
          </p:nvPr>
        </p:nvSpPr>
        <p:spPr>
          <a:xfrm>
            <a:off x="1297500" y="1567550"/>
            <a:ext cx="3403200" cy="29112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id" sz="1400">
                <a:solidFill>
                  <a:srgbClr val="FFFFFF"/>
                </a:solidFill>
                <a:latin typeface="Arial"/>
                <a:ea typeface="Arial"/>
                <a:cs typeface="Arial"/>
                <a:sym typeface="Arial"/>
              </a:rPr>
              <a:t>SMART PPKU adalah sebuah aplikasi yang diperuntukkan bagi mahasiswa PPKU agar lebih mempunyai banyak referensi tentang bahan perkuliahan selain yang sudah diberikan oleh dosen yang bersangkutan pada mata kuliah tersebut.</a:t>
            </a:r>
            <a:endParaRPr sz="1400">
              <a:solidFill>
                <a:srgbClr val="FFFFFF"/>
              </a:solidFill>
              <a:latin typeface="Arial"/>
              <a:ea typeface="Arial"/>
              <a:cs typeface="Arial"/>
              <a:sym typeface="Arial"/>
            </a:endParaRPr>
          </a:p>
          <a:p>
            <a:pPr indent="0" lvl="0" marL="0">
              <a:lnSpc>
                <a:spcPct val="150000"/>
              </a:lnSpc>
              <a:spcBef>
                <a:spcPts val="0"/>
              </a:spcBef>
              <a:spcAft>
                <a:spcPts val="1600"/>
              </a:spcAft>
              <a:buNone/>
            </a:pPr>
            <a:r>
              <a:t/>
            </a:r>
            <a:endParaRPr sz="1400">
              <a:solidFill>
                <a:srgbClr val="FFFFFF"/>
              </a:solidFill>
            </a:endParaRPr>
          </a:p>
        </p:txBody>
      </p:sp>
      <p:sp>
        <p:nvSpPr>
          <p:cNvPr id="251" name="Shape 251"/>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id" sz="1400"/>
              <a:t>1. Aplikasi ini hanya diperuntukkan ruang lingkup mahasiswa PPKU,</a:t>
            </a:r>
            <a:endParaRPr sz="1400"/>
          </a:p>
          <a:p>
            <a:pPr indent="0" lvl="0" marL="0">
              <a:spcBef>
                <a:spcPts val="1600"/>
              </a:spcBef>
              <a:spcAft>
                <a:spcPts val="0"/>
              </a:spcAft>
              <a:buNone/>
            </a:pPr>
            <a:r>
              <a:rPr lang="id" sz="1400"/>
              <a:t>2. Setiap mentor yang mendaftar akan ada verifikasi sesuai standar yang terpercaya.</a:t>
            </a:r>
            <a:endParaRPr sz="1400"/>
          </a:p>
          <a:p>
            <a:pPr indent="0" lvl="0" marL="0">
              <a:spcBef>
                <a:spcPts val="1600"/>
              </a:spcBef>
              <a:spcAft>
                <a:spcPts val="1600"/>
              </a:spcAft>
              <a:buNone/>
            </a:pPr>
            <a:r>
              <a:rPr lang="id" sz="1400"/>
              <a:t>3. Fitur diskusi dengan mentor.</a:t>
            </a:r>
            <a:endParaRPr sz="1400"/>
          </a:p>
        </p:txBody>
      </p:sp>
      <p:pic>
        <p:nvPicPr>
          <p:cNvPr id="252" name="Shape 252"/>
          <p:cNvPicPr preferRelativeResize="0"/>
          <p:nvPr/>
        </p:nvPicPr>
        <p:blipFill>
          <a:blip r:embed="rId3">
            <a:alphaModFix/>
          </a:blip>
          <a:stretch>
            <a:fillRect/>
          </a:stretch>
        </p:blipFill>
        <p:spPr>
          <a:xfrm>
            <a:off x="7836150" y="0"/>
            <a:ext cx="1307852" cy="13078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id" sz="1800">
                <a:solidFill>
                  <a:srgbClr val="FFFFFF"/>
                </a:solidFill>
                <a:latin typeface="Arial"/>
                <a:ea typeface="Arial"/>
                <a:cs typeface="Arial"/>
                <a:sym typeface="Arial"/>
              </a:rPr>
              <a:t>Kebutuhan Sistem</a:t>
            </a:r>
            <a:endParaRPr/>
          </a:p>
        </p:txBody>
      </p:sp>
      <p:sp>
        <p:nvSpPr>
          <p:cNvPr id="258" name="Shape 258"/>
          <p:cNvSpPr txBox="1"/>
          <p:nvPr>
            <p:ph idx="1" type="body"/>
          </p:nvPr>
        </p:nvSpPr>
        <p:spPr>
          <a:xfrm>
            <a:off x="1168800" y="969700"/>
            <a:ext cx="3403200" cy="29112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id" sz="1400">
                <a:solidFill>
                  <a:srgbClr val="FFFFFF"/>
                </a:solidFill>
              </a:rPr>
              <a:t>Functional</a:t>
            </a:r>
            <a:endParaRPr b="1" sz="1400">
              <a:solidFill>
                <a:srgbClr val="FFFFFF"/>
              </a:solidFill>
            </a:endParaRPr>
          </a:p>
          <a:p>
            <a:pPr indent="0" lvl="0" marL="0" rtl="0">
              <a:lnSpc>
                <a:spcPct val="150000"/>
              </a:lnSpc>
              <a:spcBef>
                <a:spcPts val="0"/>
              </a:spcBef>
              <a:spcAft>
                <a:spcPts val="0"/>
              </a:spcAft>
              <a:buNone/>
            </a:pPr>
            <a:r>
              <a:rPr lang="id" sz="1400">
                <a:solidFill>
                  <a:srgbClr val="FFFFFF"/>
                </a:solidFill>
              </a:rPr>
              <a:t>•Sistem menyediakan referensi materi perkuliahan.</a:t>
            </a:r>
            <a:endParaRPr sz="1400">
              <a:solidFill>
                <a:srgbClr val="FFFFFF"/>
              </a:solidFill>
            </a:endParaRPr>
          </a:p>
          <a:p>
            <a:pPr indent="0" lvl="0" marL="0" rtl="0">
              <a:lnSpc>
                <a:spcPct val="150000"/>
              </a:lnSpc>
              <a:spcBef>
                <a:spcPts val="0"/>
              </a:spcBef>
              <a:spcAft>
                <a:spcPts val="0"/>
              </a:spcAft>
              <a:buNone/>
            </a:pPr>
            <a:r>
              <a:rPr lang="id" sz="1400">
                <a:solidFill>
                  <a:srgbClr val="FFFFFF"/>
                </a:solidFill>
              </a:rPr>
              <a:t>•Sistem menyediakan ruang diskusi.</a:t>
            </a:r>
            <a:endParaRPr sz="1400">
              <a:solidFill>
                <a:srgbClr val="FFFFFF"/>
              </a:solidFill>
            </a:endParaRPr>
          </a:p>
          <a:p>
            <a:pPr indent="0" lvl="0" marL="0" rtl="0">
              <a:lnSpc>
                <a:spcPct val="150000"/>
              </a:lnSpc>
              <a:spcBef>
                <a:spcPts val="0"/>
              </a:spcBef>
              <a:spcAft>
                <a:spcPts val="0"/>
              </a:spcAft>
              <a:buNone/>
            </a:pPr>
            <a:r>
              <a:rPr lang="id" sz="1400">
                <a:solidFill>
                  <a:srgbClr val="FFFFFF"/>
                </a:solidFill>
              </a:rPr>
              <a:t>•Sistem menyediakan ruang chating yang dapat dilakukan secara privasi.</a:t>
            </a:r>
            <a:endParaRPr sz="1400">
              <a:solidFill>
                <a:srgbClr val="FFFFFF"/>
              </a:solidFill>
            </a:endParaRPr>
          </a:p>
          <a:p>
            <a:pPr indent="0" lvl="0" marL="0" rtl="0">
              <a:lnSpc>
                <a:spcPct val="150000"/>
              </a:lnSpc>
              <a:spcBef>
                <a:spcPts val="0"/>
              </a:spcBef>
              <a:spcAft>
                <a:spcPts val="0"/>
              </a:spcAft>
              <a:buNone/>
            </a:pPr>
            <a:r>
              <a:rPr lang="id" sz="1400">
                <a:solidFill>
                  <a:srgbClr val="000000"/>
                </a:solidFill>
              </a:rPr>
              <a:t>-</a:t>
            </a:r>
            <a:endParaRPr sz="1400">
              <a:solidFill>
                <a:srgbClr val="000000"/>
              </a:solidFill>
            </a:endParaRPr>
          </a:p>
          <a:p>
            <a:pPr indent="0" lvl="0" marL="0" rtl="0">
              <a:lnSpc>
                <a:spcPct val="150000"/>
              </a:lnSpc>
              <a:spcBef>
                <a:spcPts val="0"/>
              </a:spcBef>
              <a:spcAft>
                <a:spcPts val="0"/>
              </a:spcAft>
              <a:buNone/>
            </a:pPr>
            <a:r>
              <a:t/>
            </a:r>
            <a:endParaRPr sz="1400"/>
          </a:p>
        </p:txBody>
      </p:sp>
      <p:sp>
        <p:nvSpPr>
          <p:cNvPr id="259" name="Shape 259"/>
          <p:cNvSpPr txBox="1"/>
          <p:nvPr>
            <p:ph idx="2" type="body"/>
          </p:nvPr>
        </p:nvSpPr>
        <p:spPr>
          <a:xfrm>
            <a:off x="4757996" y="1010950"/>
            <a:ext cx="3403200" cy="29112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id" sz="1400">
                <a:solidFill>
                  <a:srgbClr val="FFFFFF"/>
                </a:solidFill>
              </a:rPr>
              <a:t>Non-functional</a:t>
            </a:r>
            <a:endParaRPr b="1" sz="1400">
              <a:solidFill>
                <a:srgbClr val="FFFFFF"/>
              </a:solidFill>
            </a:endParaRPr>
          </a:p>
          <a:p>
            <a:pPr indent="0" lvl="0" marL="0" rtl="0">
              <a:lnSpc>
                <a:spcPct val="150000"/>
              </a:lnSpc>
              <a:spcBef>
                <a:spcPts val="0"/>
              </a:spcBef>
              <a:spcAft>
                <a:spcPts val="0"/>
              </a:spcAft>
              <a:buNone/>
            </a:pPr>
            <a:r>
              <a:rPr lang="id" sz="1400">
                <a:solidFill>
                  <a:srgbClr val="FFFFFF"/>
                </a:solidFill>
              </a:rPr>
              <a:t>•Sistem hanya dapat digunakan di web.</a:t>
            </a:r>
            <a:endParaRPr sz="1400">
              <a:solidFill>
                <a:srgbClr val="FFFFFF"/>
              </a:solidFill>
            </a:endParaRPr>
          </a:p>
          <a:p>
            <a:pPr indent="0" lvl="0" marL="0" rtl="0">
              <a:lnSpc>
                <a:spcPct val="150000"/>
              </a:lnSpc>
              <a:spcBef>
                <a:spcPts val="0"/>
              </a:spcBef>
              <a:spcAft>
                <a:spcPts val="0"/>
              </a:spcAft>
              <a:buNone/>
            </a:pPr>
            <a:r>
              <a:rPr lang="id" sz="1400">
                <a:solidFill>
                  <a:srgbClr val="FFFFFF"/>
                </a:solidFill>
              </a:rPr>
              <a:t>•Sistem hanya tersedia dalam satu bahasa saja.</a:t>
            </a:r>
            <a:endParaRPr sz="1400">
              <a:solidFill>
                <a:srgbClr val="FFFFFF"/>
              </a:solidFill>
            </a:endParaRPr>
          </a:p>
          <a:p>
            <a:pPr indent="0" lvl="0" marL="0" rtl="0">
              <a:lnSpc>
                <a:spcPct val="150000"/>
              </a:lnSpc>
              <a:spcBef>
                <a:spcPts val="0"/>
              </a:spcBef>
              <a:spcAft>
                <a:spcPts val="0"/>
              </a:spcAft>
              <a:buNone/>
            </a:pPr>
            <a:r>
              <a:t/>
            </a:r>
            <a:endParaRPr sz="1400">
              <a:solidFill>
                <a:srgbClr val="FFFFFF"/>
              </a:solidFill>
            </a:endParaRPr>
          </a:p>
          <a:p>
            <a:pPr indent="0" lvl="0" marL="0">
              <a:lnSpc>
                <a:spcPct val="150000"/>
              </a:lnSpc>
              <a:spcBef>
                <a:spcPts val="0"/>
              </a:spcBef>
              <a:spcAft>
                <a:spcPts val="1600"/>
              </a:spcAft>
              <a:buNone/>
            </a:pPr>
            <a:r>
              <a:t/>
            </a:r>
            <a:endParaRPr sz="1400"/>
          </a:p>
        </p:txBody>
      </p:sp>
      <p:pic>
        <p:nvPicPr>
          <p:cNvPr id="260" name="Shape 260"/>
          <p:cNvPicPr preferRelativeResize="0"/>
          <p:nvPr/>
        </p:nvPicPr>
        <p:blipFill>
          <a:blip r:embed="rId3">
            <a:alphaModFix/>
          </a:blip>
          <a:stretch>
            <a:fillRect/>
          </a:stretch>
        </p:blipFill>
        <p:spPr>
          <a:xfrm>
            <a:off x="7836150" y="0"/>
            <a:ext cx="1307852" cy="13078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id">
                <a:latin typeface="Comfortaa"/>
                <a:ea typeface="Comfortaa"/>
                <a:cs typeface="Comfortaa"/>
                <a:sym typeface="Comfortaa"/>
              </a:rPr>
              <a:t>Jika</a:t>
            </a:r>
            <a:r>
              <a:rPr b="1" lang="id">
                <a:latin typeface="Comfortaa"/>
                <a:ea typeface="Comfortaa"/>
                <a:cs typeface="Comfortaa"/>
                <a:sym typeface="Comfortaa"/>
              </a:rPr>
              <a:t> user sudah mempunyai akun, maka hanya tinggal Log In.</a:t>
            </a:r>
            <a:endParaRPr b="1">
              <a:latin typeface="Comfortaa"/>
              <a:ea typeface="Comfortaa"/>
              <a:cs typeface="Comfortaa"/>
              <a:sym typeface="Comfortaa"/>
            </a:endParaRPr>
          </a:p>
        </p:txBody>
      </p:sp>
      <p:sp>
        <p:nvSpPr>
          <p:cNvPr id="266" name="Shape 26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67" name="Shape 26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id" sz="1800"/>
              <a:t>User Implementasi</a:t>
            </a:r>
            <a:endParaRPr sz="1800"/>
          </a:p>
        </p:txBody>
      </p:sp>
      <p:pic>
        <p:nvPicPr>
          <p:cNvPr id="268" name="Shape 268"/>
          <p:cNvPicPr preferRelativeResize="0"/>
          <p:nvPr/>
        </p:nvPicPr>
        <p:blipFill rotWithShape="1">
          <a:blip r:embed="rId3">
            <a:alphaModFix/>
          </a:blip>
          <a:srcRect b="0" l="0" r="0" t="11613"/>
          <a:stretch/>
        </p:blipFill>
        <p:spPr>
          <a:xfrm>
            <a:off x="3051200" y="1420050"/>
            <a:ext cx="5957651" cy="2999476"/>
          </a:xfrm>
          <a:prstGeom prst="rect">
            <a:avLst/>
          </a:prstGeom>
          <a:noFill/>
          <a:ln>
            <a:noFill/>
          </a:ln>
        </p:spPr>
      </p:pic>
      <p:pic>
        <p:nvPicPr>
          <p:cNvPr id="269" name="Shape 269"/>
          <p:cNvPicPr preferRelativeResize="0"/>
          <p:nvPr/>
        </p:nvPicPr>
        <p:blipFill>
          <a:blip r:embed="rId4">
            <a:alphaModFix/>
          </a:blip>
          <a:stretch>
            <a:fillRect/>
          </a:stretch>
        </p:blipFill>
        <p:spPr>
          <a:xfrm>
            <a:off x="7836150" y="0"/>
            <a:ext cx="1307852" cy="13078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09525" y="2131275"/>
            <a:ext cx="2421900" cy="2023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id">
                <a:latin typeface="Comfortaa"/>
                <a:ea typeface="Comfortaa"/>
                <a:cs typeface="Comfortaa"/>
                <a:sym typeface="Comfortaa"/>
              </a:rPr>
              <a:t>Bagi</a:t>
            </a:r>
            <a:r>
              <a:rPr b="1" lang="id">
                <a:latin typeface="Comfortaa"/>
                <a:ea typeface="Comfortaa"/>
                <a:cs typeface="Comfortaa"/>
                <a:sym typeface="Comfortaa"/>
              </a:rPr>
              <a:t> user yang belum mempunyai akun, user bisa registrasi.</a:t>
            </a:r>
            <a:endParaRPr b="1">
              <a:latin typeface="Comfortaa"/>
              <a:ea typeface="Comfortaa"/>
              <a:cs typeface="Comfortaa"/>
              <a:sym typeface="Comfortaa"/>
            </a:endParaRPr>
          </a:p>
        </p:txBody>
      </p:sp>
      <p:sp>
        <p:nvSpPr>
          <p:cNvPr id="275" name="Shape 275"/>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76" name="Shape 27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id" sz="1800"/>
              <a:t>User interface</a:t>
            </a:r>
            <a:endParaRPr sz="1800"/>
          </a:p>
        </p:txBody>
      </p:sp>
      <p:pic>
        <p:nvPicPr>
          <p:cNvPr id="277" name="Shape 277"/>
          <p:cNvPicPr preferRelativeResize="0"/>
          <p:nvPr/>
        </p:nvPicPr>
        <p:blipFill>
          <a:blip r:embed="rId3">
            <a:alphaModFix/>
          </a:blip>
          <a:stretch>
            <a:fillRect/>
          </a:stretch>
        </p:blipFill>
        <p:spPr>
          <a:xfrm>
            <a:off x="2886256" y="1461475"/>
            <a:ext cx="6130526" cy="2906550"/>
          </a:xfrm>
          <a:prstGeom prst="rect">
            <a:avLst/>
          </a:prstGeom>
          <a:noFill/>
          <a:ln>
            <a:noFill/>
          </a:ln>
        </p:spPr>
      </p:pic>
      <p:pic>
        <p:nvPicPr>
          <p:cNvPr id="278" name="Shape 278"/>
          <p:cNvPicPr preferRelativeResize="0"/>
          <p:nvPr/>
        </p:nvPicPr>
        <p:blipFill>
          <a:blip r:embed="rId4">
            <a:alphaModFix/>
          </a:blip>
          <a:stretch>
            <a:fillRect/>
          </a:stretch>
        </p:blipFill>
        <p:spPr>
          <a:xfrm>
            <a:off x="7836150" y="0"/>
            <a:ext cx="1307852" cy="13078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id">
                <a:latin typeface="Comfortaa"/>
                <a:ea typeface="Comfortaa"/>
                <a:cs typeface="Comfortaa"/>
                <a:sym typeface="Comfortaa"/>
              </a:rPr>
              <a:t>Tampilan</a:t>
            </a:r>
            <a:r>
              <a:rPr b="1" lang="id">
                <a:latin typeface="Comfortaa"/>
                <a:ea typeface="Comfortaa"/>
                <a:cs typeface="Comfortaa"/>
                <a:sym typeface="Comfortaa"/>
              </a:rPr>
              <a:t> home dari SMART PPKU menampilkan referensi materi perkuliahan.</a:t>
            </a:r>
            <a:endParaRPr b="1">
              <a:latin typeface="Comfortaa"/>
              <a:ea typeface="Comfortaa"/>
              <a:cs typeface="Comfortaa"/>
              <a:sym typeface="Comfortaa"/>
            </a:endParaRPr>
          </a:p>
        </p:txBody>
      </p:sp>
      <p:sp>
        <p:nvSpPr>
          <p:cNvPr id="284" name="Shape 284"/>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85" name="Shape 28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id" sz="1800"/>
              <a:t>User Interface</a:t>
            </a:r>
            <a:endParaRPr sz="1800"/>
          </a:p>
        </p:txBody>
      </p:sp>
      <p:pic>
        <p:nvPicPr>
          <p:cNvPr id="286" name="Shape 286"/>
          <p:cNvPicPr preferRelativeResize="0"/>
          <p:nvPr/>
        </p:nvPicPr>
        <p:blipFill rotWithShape="1">
          <a:blip r:embed="rId3">
            <a:alphaModFix/>
          </a:blip>
          <a:srcRect b="0" l="0" r="0" t="10434"/>
          <a:stretch/>
        </p:blipFill>
        <p:spPr>
          <a:xfrm>
            <a:off x="2776875" y="1450975"/>
            <a:ext cx="6232899" cy="2978900"/>
          </a:xfrm>
          <a:prstGeom prst="rect">
            <a:avLst/>
          </a:prstGeom>
          <a:noFill/>
          <a:ln>
            <a:noFill/>
          </a:ln>
        </p:spPr>
      </p:pic>
      <p:pic>
        <p:nvPicPr>
          <p:cNvPr id="287" name="Shape 287"/>
          <p:cNvPicPr preferRelativeResize="0"/>
          <p:nvPr/>
        </p:nvPicPr>
        <p:blipFill>
          <a:blip r:embed="rId4">
            <a:alphaModFix/>
          </a:blip>
          <a:stretch>
            <a:fillRect/>
          </a:stretch>
        </p:blipFill>
        <p:spPr>
          <a:xfrm>
            <a:off x="7836150" y="0"/>
            <a:ext cx="1307852" cy="13078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id">
                <a:latin typeface="Comfortaa"/>
                <a:ea typeface="Comfortaa"/>
                <a:cs typeface="Comfortaa"/>
                <a:sym typeface="Comfortaa"/>
              </a:rPr>
              <a:t>Fitur</a:t>
            </a:r>
            <a:r>
              <a:rPr b="1" lang="id">
                <a:latin typeface="Comfortaa"/>
                <a:ea typeface="Comfortaa"/>
                <a:cs typeface="Comfortaa"/>
                <a:sym typeface="Comfortaa"/>
              </a:rPr>
              <a:t> personal chat. User bisa mengobrol dengan user lainnya secara privasi.</a:t>
            </a:r>
            <a:endParaRPr b="1">
              <a:latin typeface="Comfortaa"/>
              <a:ea typeface="Comfortaa"/>
              <a:cs typeface="Comfortaa"/>
              <a:sym typeface="Comfortaa"/>
            </a:endParaRPr>
          </a:p>
        </p:txBody>
      </p:sp>
      <p:sp>
        <p:nvSpPr>
          <p:cNvPr id="293" name="Shape 293"/>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94" name="Shape 29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95" name="Shape 295"/>
          <p:cNvPicPr preferRelativeResize="0"/>
          <p:nvPr/>
        </p:nvPicPr>
        <p:blipFill>
          <a:blip r:embed="rId3">
            <a:alphaModFix/>
          </a:blip>
          <a:stretch>
            <a:fillRect/>
          </a:stretch>
        </p:blipFill>
        <p:spPr>
          <a:xfrm>
            <a:off x="2977600" y="1609625"/>
            <a:ext cx="5960324" cy="2772750"/>
          </a:xfrm>
          <a:prstGeom prst="rect">
            <a:avLst/>
          </a:prstGeom>
          <a:noFill/>
          <a:ln>
            <a:noFill/>
          </a:ln>
        </p:spPr>
      </p:pic>
      <p:pic>
        <p:nvPicPr>
          <p:cNvPr id="296" name="Shape 296"/>
          <p:cNvPicPr preferRelativeResize="0"/>
          <p:nvPr/>
        </p:nvPicPr>
        <p:blipFill>
          <a:blip r:embed="rId4">
            <a:alphaModFix/>
          </a:blip>
          <a:stretch>
            <a:fillRect/>
          </a:stretch>
        </p:blipFill>
        <p:spPr>
          <a:xfrm>
            <a:off x="7836150" y="0"/>
            <a:ext cx="1307852" cy="13078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